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docx" ContentType="application/vnd.openxmlformats-officedocument.wordprocessingml.document"/>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6" r:id="rId4"/>
    <p:sldId id="258" r:id="rId5"/>
    <p:sldId id="277" r:id="rId6"/>
    <p:sldId id="283" r:id="rId7"/>
    <p:sldId id="284" r:id="rId8"/>
    <p:sldId id="278" r:id="rId9"/>
    <p:sldId id="286" r:id="rId10"/>
    <p:sldId id="279" r:id="rId11"/>
    <p:sldId id="287"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C79FD7-7425-41D2-974C-D1E90C14556E}" v="14" dt="2022-11-23T14:39:53.4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7" d="100"/>
          <a:sy n="47" d="100"/>
        </p:scale>
        <p:origin x="72" y="7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2FC79FD7-7425-41D2-974C-D1E90C14556E}"/>
    <pc:docChg chg="undo custSel addSld delSld modSld sldOrd">
      <pc:chgData name="Gerjan de Ruiter" userId="5d7c516b-9dcd-41a8-99d3-54425d29895b" providerId="ADAL" clId="{2FC79FD7-7425-41D2-974C-D1E90C14556E}" dt="2022-11-23T14:39:53.459" v="1015"/>
      <pc:docMkLst>
        <pc:docMk/>
      </pc:docMkLst>
      <pc:sldChg chg="modSp mod">
        <pc:chgData name="Gerjan de Ruiter" userId="5d7c516b-9dcd-41a8-99d3-54425d29895b" providerId="ADAL" clId="{2FC79FD7-7425-41D2-974C-D1E90C14556E}" dt="2022-11-23T14:39:47.114" v="1014" actId="20577"/>
        <pc:sldMkLst>
          <pc:docMk/>
          <pc:sldMk cId="1914404811" sldId="256"/>
        </pc:sldMkLst>
        <pc:spChg chg="mod">
          <ac:chgData name="Gerjan de Ruiter" userId="5d7c516b-9dcd-41a8-99d3-54425d29895b" providerId="ADAL" clId="{2FC79FD7-7425-41D2-974C-D1E90C14556E}" dt="2022-11-23T14:39:47.114" v="1014" actId="20577"/>
          <ac:spMkLst>
            <pc:docMk/>
            <pc:sldMk cId="1914404811" sldId="256"/>
            <ac:spMk id="6" creationId="{81B96BA2-902A-4078-8942-E8A2417A9A29}"/>
          </ac:spMkLst>
        </pc:spChg>
        <pc:spChg chg="mod">
          <ac:chgData name="Gerjan de Ruiter" userId="5d7c516b-9dcd-41a8-99d3-54425d29895b" providerId="ADAL" clId="{2FC79FD7-7425-41D2-974C-D1E90C14556E}" dt="2022-11-23T07:34:50.134" v="7" actId="207"/>
          <ac:spMkLst>
            <pc:docMk/>
            <pc:sldMk cId="1914404811" sldId="256"/>
            <ac:spMk id="11" creationId="{5EE0F054-A7F1-4A05-967D-E5A1727AF1BE}"/>
          </ac:spMkLst>
        </pc:spChg>
        <pc:spChg chg="mod">
          <ac:chgData name="Gerjan de Ruiter" userId="5d7c516b-9dcd-41a8-99d3-54425d29895b" providerId="ADAL" clId="{2FC79FD7-7425-41D2-974C-D1E90C14556E}" dt="2022-11-23T07:35:00.911" v="9" actId="207"/>
          <ac:spMkLst>
            <pc:docMk/>
            <pc:sldMk cId="1914404811" sldId="256"/>
            <ac:spMk id="12" creationId="{F7D7D343-C446-4269-9CDA-8F6FACD7F614}"/>
          </ac:spMkLst>
        </pc:spChg>
        <pc:graphicFrameChg chg="modGraphic">
          <ac:chgData name="Gerjan de Ruiter" userId="5d7c516b-9dcd-41a8-99d3-54425d29895b" providerId="ADAL" clId="{2FC79FD7-7425-41D2-974C-D1E90C14556E}" dt="2022-11-23T07:34:43.143" v="5" actId="113"/>
          <ac:graphicFrameMkLst>
            <pc:docMk/>
            <pc:sldMk cId="1914404811" sldId="256"/>
            <ac:graphicFrameMk id="7" creationId="{E301E4D4-09EB-42FE-AC70-36D3DFBAE62B}"/>
          </ac:graphicFrameMkLst>
        </pc:graphicFrameChg>
      </pc:sldChg>
      <pc:sldChg chg="new del">
        <pc:chgData name="Gerjan de Ruiter" userId="5d7c516b-9dcd-41a8-99d3-54425d29895b" providerId="ADAL" clId="{2FC79FD7-7425-41D2-974C-D1E90C14556E}" dt="2022-11-23T07:34:19.112" v="1" actId="47"/>
        <pc:sldMkLst>
          <pc:docMk/>
          <pc:sldMk cId="228259053" sldId="257"/>
        </pc:sldMkLst>
      </pc:sldChg>
      <pc:sldChg chg="addSp delSp modSp new mod ord modClrScheme modAnim chgLayout">
        <pc:chgData name="Gerjan de Ruiter" userId="5d7c516b-9dcd-41a8-99d3-54425d29895b" providerId="ADAL" clId="{2FC79FD7-7425-41D2-974C-D1E90C14556E}" dt="2022-11-23T07:51:38.380" v="946"/>
        <pc:sldMkLst>
          <pc:docMk/>
          <pc:sldMk cId="1762785082" sldId="257"/>
        </pc:sldMkLst>
        <pc:spChg chg="add mod">
          <ac:chgData name="Gerjan de Ruiter" userId="5d7c516b-9dcd-41a8-99d3-54425d29895b" providerId="ADAL" clId="{2FC79FD7-7425-41D2-974C-D1E90C14556E}" dt="2022-11-23T07:50:29.296" v="945" actId="20577"/>
          <ac:spMkLst>
            <pc:docMk/>
            <pc:sldMk cId="1762785082" sldId="257"/>
            <ac:spMk id="2" creationId="{C6070111-1D2F-D8EC-E296-A7E30198C236}"/>
          </ac:spMkLst>
        </pc:spChg>
        <pc:spChg chg="add mod">
          <ac:chgData name="Gerjan de Ruiter" userId="5d7c516b-9dcd-41a8-99d3-54425d29895b" providerId="ADAL" clId="{2FC79FD7-7425-41D2-974C-D1E90C14556E}" dt="2022-11-23T07:47:41.077" v="933" actId="14100"/>
          <ac:spMkLst>
            <pc:docMk/>
            <pc:sldMk cId="1762785082" sldId="257"/>
            <ac:spMk id="3" creationId="{70C938BA-1B44-4373-51EB-1C5051C695D7}"/>
          </ac:spMkLst>
        </pc:spChg>
        <pc:spChg chg="add del mod">
          <ac:chgData name="Gerjan de Ruiter" userId="5d7c516b-9dcd-41a8-99d3-54425d29895b" providerId="ADAL" clId="{2FC79FD7-7425-41D2-974C-D1E90C14556E}" dt="2022-11-23T07:51:38.380" v="946"/>
          <ac:spMkLst>
            <pc:docMk/>
            <pc:sldMk cId="1762785082" sldId="257"/>
            <ac:spMk id="4" creationId="{599513AC-CE5B-BB30-2D6C-060D789FDD79}"/>
          </ac:spMkLst>
        </pc:spChg>
        <pc:spChg chg="add mod">
          <ac:chgData name="Gerjan de Ruiter" userId="5d7c516b-9dcd-41a8-99d3-54425d29895b" providerId="ADAL" clId="{2FC79FD7-7425-41D2-974C-D1E90C14556E}" dt="2022-11-23T07:34:33.564" v="3" actId="700"/>
          <ac:spMkLst>
            <pc:docMk/>
            <pc:sldMk cId="1762785082" sldId="257"/>
            <ac:spMk id="5" creationId="{B03586B6-0639-F30F-9498-C3148E8AA331}"/>
          </ac:spMkLst>
        </pc:spChg>
        <pc:picChg chg="add mod">
          <ac:chgData name="Gerjan de Ruiter" userId="5d7c516b-9dcd-41a8-99d3-54425d29895b" providerId="ADAL" clId="{2FC79FD7-7425-41D2-974C-D1E90C14556E}" dt="2022-11-23T07:51:38.380" v="946"/>
          <ac:picMkLst>
            <pc:docMk/>
            <pc:sldMk cId="1762785082" sldId="257"/>
            <ac:picMk id="1026" creationId="{EB22B9F0-032C-18FD-392C-F5DB95D2AB8C}"/>
          </ac:picMkLst>
        </pc:picChg>
      </pc:sldChg>
      <pc:sldChg chg="add">
        <pc:chgData name="Gerjan de Ruiter" userId="5d7c516b-9dcd-41a8-99d3-54425d29895b" providerId="ADAL" clId="{2FC79FD7-7425-41D2-974C-D1E90C14556E}" dt="2022-11-23T07:46:35.876" v="913"/>
        <pc:sldMkLst>
          <pc:docMk/>
          <pc:sldMk cId="3788715575" sldId="258"/>
        </pc:sldMkLst>
      </pc:sldChg>
      <pc:sldChg chg="add">
        <pc:chgData name="Gerjan de Ruiter" userId="5d7c516b-9dcd-41a8-99d3-54425d29895b" providerId="ADAL" clId="{2FC79FD7-7425-41D2-974C-D1E90C14556E}" dt="2022-11-23T07:51:51.027" v="947"/>
        <pc:sldMkLst>
          <pc:docMk/>
          <pc:sldMk cId="3526245762" sldId="277"/>
        </pc:sldMkLst>
      </pc:sldChg>
      <pc:sldChg chg="add">
        <pc:chgData name="Gerjan de Ruiter" userId="5d7c516b-9dcd-41a8-99d3-54425d29895b" providerId="ADAL" clId="{2FC79FD7-7425-41D2-974C-D1E90C14556E}" dt="2022-11-23T07:53:23.376" v="950"/>
        <pc:sldMkLst>
          <pc:docMk/>
          <pc:sldMk cId="3834294756" sldId="278"/>
        </pc:sldMkLst>
      </pc:sldChg>
      <pc:sldChg chg="add">
        <pc:chgData name="Gerjan de Ruiter" userId="5d7c516b-9dcd-41a8-99d3-54425d29895b" providerId="ADAL" clId="{2FC79FD7-7425-41D2-974C-D1E90C14556E}" dt="2022-11-23T07:53:32.778" v="952"/>
        <pc:sldMkLst>
          <pc:docMk/>
          <pc:sldMk cId="2311119288" sldId="279"/>
        </pc:sldMkLst>
      </pc:sldChg>
      <pc:sldChg chg="add del">
        <pc:chgData name="Gerjan de Ruiter" userId="5d7c516b-9dcd-41a8-99d3-54425d29895b" providerId="ADAL" clId="{2FC79FD7-7425-41D2-974C-D1E90C14556E}" dt="2022-11-23T07:54:05.475" v="954" actId="47"/>
        <pc:sldMkLst>
          <pc:docMk/>
          <pc:sldMk cId="3917885151" sldId="281"/>
        </pc:sldMkLst>
      </pc:sldChg>
      <pc:sldChg chg="add">
        <pc:chgData name="Gerjan de Ruiter" userId="5d7c516b-9dcd-41a8-99d3-54425d29895b" providerId="ADAL" clId="{2FC79FD7-7425-41D2-974C-D1E90C14556E}" dt="2022-11-23T07:53:17.063" v="948"/>
        <pc:sldMkLst>
          <pc:docMk/>
          <pc:sldMk cId="1553195813" sldId="283"/>
        </pc:sldMkLst>
      </pc:sldChg>
      <pc:sldChg chg="add">
        <pc:chgData name="Gerjan de Ruiter" userId="5d7c516b-9dcd-41a8-99d3-54425d29895b" providerId="ADAL" clId="{2FC79FD7-7425-41D2-974C-D1E90C14556E}" dt="2022-11-23T07:53:19.884" v="949"/>
        <pc:sldMkLst>
          <pc:docMk/>
          <pc:sldMk cId="2698300868" sldId="284"/>
        </pc:sldMkLst>
      </pc:sldChg>
      <pc:sldChg chg="add">
        <pc:chgData name="Gerjan de Ruiter" userId="5d7c516b-9dcd-41a8-99d3-54425d29895b" providerId="ADAL" clId="{2FC79FD7-7425-41D2-974C-D1E90C14556E}" dt="2022-11-23T07:53:27.265" v="951"/>
        <pc:sldMkLst>
          <pc:docMk/>
          <pc:sldMk cId="2414934892" sldId="286"/>
        </pc:sldMkLst>
      </pc:sldChg>
      <pc:sldChg chg="add">
        <pc:chgData name="Gerjan de Ruiter" userId="5d7c516b-9dcd-41a8-99d3-54425d29895b" providerId="ADAL" clId="{2FC79FD7-7425-41D2-974C-D1E90C14556E}" dt="2022-11-23T14:39:53.459" v="1015"/>
        <pc:sldMkLst>
          <pc:docMk/>
          <pc:sldMk cId="2328591653" sldId="287"/>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23-11-2022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4035603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0591A0-60A4-4847-AF78-F5902E00DA5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837452B-0951-4A8E-A308-0F1DC67E45C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B75F331-83B5-4EAC-B87D-4CC6AA48B29E}"/>
              </a:ext>
            </a:extLst>
          </p:cNvPr>
          <p:cNvSpPr>
            <a:spLocks noGrp="1"/>
          </p:cNvSpPr>
          <p:nvPr>
            <p:ph type="dt" sz="half" idx="10"/>
          </p:nvPr>
        </p:nvSpPr>
        <p:spPr/>
        <p:txBody>
          <a:bodyPr/>
          <a:lstStyle/>
          <a:p>
            <a:fld id="{B9E8D4D1-00C4-4E8E-99A5-8D1DF5379DBE}" type="datetimeFigureOut">
              <a:rPr lang="nl-NL" smtClean="0"/>
              <a:t>23-11-2022</a:t>
            </a:fld>
            <a:endParaRPr lang="nl-NL"/>
          </a:p>
        </p:txBody>
      </p:sp>
      <p:sp>
        <p:nvSpPr>
          <p:cNvPr id="5" name="Tijdelijke aanduiding voor voettekst 4">
            <a:extLst>
              <a:ext uri="{FF2B5EF4-FFF2-40B4-BE49-F238E27FC236}">
                <a16:creationId xmlns:a16="http://schemas.microsoft.com/office/drawing/2014/main" id="{A7201D60-3EB0-4848-9483-BA0B7A382D1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82EEA5-DFCC-4140-A4BA-7684F9CE9E0B}"/>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168960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AC9D59A-D458-4DDF-94BA-24798633E07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9415F9B-FAA3-4C44-A97A-1464DEF448F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57FD2AF-8CB4-45F1-97D8-4297B01B38EC}"/>
              </a:ext>
            </a:extLst>
          </p:cNvPr>
          <p:cNvSpPr>
            <a:spLocks noGrp="1"/>
          </p:cNvSpPr>
          <p:nvPr>
            <p:ph type="dt" sz="half" idx="10"/>
          </p:nvPr>
        </p:nvSpPr>
        <p:spPr/>
        <p:txBody>
          <a:bodyPr/>
          <a:lstStyle/>
          <a:p>
            <a:fld id="{B9E8D4D1-00C4-4E8E-99A5-8D1DF5379DBE}" type="datetimeFigureOut">
              <a:rPr lang="nl-NL" smtClean="0"/>
              <a:t>23-11-2022</a:t>
            </a:fld>
            <a:endParaRPr lang="nl-NL"/>
          </a:p>
        </p:txBody>
      </p:sp>
      <p:sp>
        <p:nvSpPr>
          <p:cNvPr id="5" name="Tijdelijke aanduiding voor voettekst 4">
            <a:extLst>
              <a:ext uri="{FF2B5EF4-FFF2-40B4-BE49-F238E27FC236}">
                <a16:creationId xmlns:a16="http://schemas.microsoft.com/office/drawing/2014/main" id="{CFFFB73D-C98E-4D31-8992-B05E3E63385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9437391-13BE-45E9-AE69-B660F3A9681D}"/>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283525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006465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FC611286-A7D4-453B-883A-E7DD78293936}"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45B93CEE-B4B4-4635-99A3-581858AC58C3}" type="datetimeFigureOut">
              <a:rPr lang="nl-NL" smtClean="0"/>
              <a:t>23-11-2022</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3294314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23-11-2022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C611286-A7D4-453B-883A-E7DD78293936}" type="slidenum">
              <a:rPr lang="nl-NL" smtClean="0"/>
              <a:t>‹nr.›</a:t>
            </a:fld>
            <a:endParaRPr lang="nl-NL"/>
          </a:p>
        </p:txBody>
      </p:sp>
    </p:spTree>
    <p:extLst>
      <p:ext uri="{BB962C8B-B14F-4D97-AF65-F5344CB8AC3E}">
        <p14:creationId xmlns:p14="http://schemas.microsoft.com/office/powerpoint/2010/main" val="2775617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FC611286-A7D4-453B-883A-E7DD78293936}"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5B93CEE-B4B4-4635-99A3-581858AC58C3}" type="datetimeFigureOut">
              <a:rPr lang="nl-NL" smtClean="0"/>
              <a:t>23-11-2022</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87743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FC611286-A7D4-453B-883A-E7DD78293936}"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5B93CEE-B4B4-4635-99A3-581858AC58C3}" type="datetimeFigureOut">
              <a:rPr lang="nl-NL" smtClean="0"/>
              <a:t>23-11-2022</a:t>
            </a:fld>
            <a:endParaRPr lang="nl-NL"/>
          </a:p>
        </p:txBody>
      </p:sp>
    </p:spTree>
    <p:extLst>
      <p:ext uri="{BB962C8B-B14F-4D97-AF65-F5344CB8AC3E}">
        <p14:creationId xmlns:p14="http://schemas.microsoft.com/office/powerpoint/2010/main" val="4288622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23-11-2022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C611286-A7D4-453B-883A-E7DD78293936}" type="slidenum">
              <a:rPr lang="nl-NL" smtClean="0"/>
              <a:t>‹nr.›</a:t>
            </a:fld>
            <a:endParaRPr lang="nl-NL"/>
          </a:p>
        </p:txBody>
      </p:sp>
    </p:spTree>
    <p:extLst>
      <p:ext uri="{BB962C8B-B14F-4D97-AF65-F5344CB8AC3E}">
        <p14:creationId xmlns:p14="http://schemas.microsoft.com/office/powerpoint/2010/main" val="1446349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23-11-2022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FC611286-A7D4-453B-883A-E7DD78293936}"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27169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23-11-2022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C611286-A7D4-453B-883A-E7DD78293936}"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435399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23-11-2022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831543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23-11-2022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C611286-A7D4-453B-883A-E7DD78293936}"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59783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23-11-2022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FC611286-A7D4-453B-883A-E7DD78293936}"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5236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23-11-2022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FC611286-A7D4-453B-883A-E7DD78293936}"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732413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23-11-2022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C611286-A7D4-453B-883A-E7DD78293936}"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829926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23-11-2022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FC611286-A7D4-453B-883A-E7DD78293936}"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30970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23-11-2022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C611286-A7D4-453B-883A-E7DD78293936}"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122680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23-11-2022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C611286-A7D4-453B-883A-E7DD78293936}"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4064595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23-11-2022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C611286-A7D4-453B-883A-E7DD78293936}"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192882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23-11-2022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C611286-A7D4-453B-883A-E7DD78293936}"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42057993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23-11-2022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C611286-A7D4-453B-883A-E7DD78293936}"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729446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394600-9DAC-4D92-8597-8AB85823B8A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17AAB87-9E9D-4848-B01F-B686DFFC71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A525AA0-CCF7-4BA9-BE63-E4E6D9DD0874}"/>
              </a:ext>
            </a:extLst>
          </p:cNvPr>
          <p:cNvSpPr>
            <a:spLocks noGrp="1"/>
          </p:cNvSpPr>
          <p:nvPr>
            <p:ph type="dt" sz="half" idx="10"/>
          </p:nvPr>
        </p:nvSpPr>
        <p:spPr/>
        <p:txBody>
          <a:bodyPr/>
          <a:lstStyle/>
          <a:p>
            <a:fld id="{B9E8D4D1-00C4-4E8E-99A5-8D1DF5379DBE}" type="datetimeFigureOut">
              <a:rPr lang="nl-NL" smtClean="0"/>
              <a:t>23-11-2022</a:t>
            </a:fld>
            <a:endParaRPr lang="nl-NL"/>
          </a:p>
        </p:txBody>
      </p:sp>
      <p:sp>
        <p:nvSpPr>
          <p:cNvPr id="5" name="Tijdelijke aanduiding voor voettekst 4">
            <a:extLst>
              <a:ext uri="{FF2B5EF4-FFF2-40B4-BE49-F238E27FC236}">
                <a16:creationId xmlns:a16="http://schemas.microsoft.com/office/drawing/2014/main" id="{4C6792A8-FDDC-4370-9B77-0D977ABEC5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620C28A-39F5-413C-AEB2-CCA744B7439E}"/>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7121027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23-11-2022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C611286-A7D4-453B-883A-E7DD78293936}"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340029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FC611286-A7D4-453B-883A-E7DD78293936}"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45B93CEE-B4B4-4635-99A3-581858AC58C3}" type="datetimeFigureOut">
              <a:rPr lang="nl-NL" smtClean="0"/>
              <a:t>23-11-2022</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2417736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FC611286-A7D4-453B-883A-E7DD78293936}"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45B93CEE-B4B4-4635-99A3-581858AC58C3}" type="datetimeFigureOut">
              <a:rPr lang="nl-NL" smtClean="0"/>
              <a:t>23-11-2022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104910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FC611286-A7D4-453B-883A-E7DD78293936}"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45B93CEE-B4B4-4635-99A3-581858AC58C3}" type="datetimeFigureOut">
              <a:rPr lang="nl-NL" smtClean="0"/>
              <a:t>23-11-2022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1708156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23-11-2022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C611286-A7D4-453B-883A-E7DD78293936}"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4133465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45B93CEE-B4B4-4635-99A3-581858AC58C3}" type="datetimeFigureOut">
              <a:rPr lang="nl-NL" smtClean="0"/>
              <a:t>23-11-2022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FC611286-A7D4-453B-883A-E7DD78293936}"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478607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45B93CEE-B4B4-4635-99A3-581858AC58C3}" type="datetimeFigureOut">
              <a:rPr lang="nl-NL" smtClean="0"/>
              <a:t>23-11-2022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FC611286-A7D4-453B-883A-E7DD78293936}"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1062875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45B93CEE-B4B4-4635-99A3-581858AC58C3}" type="datetimeFigureOut">
              <a:rPr lang="nl-NL" smtClean="0"/>
              <a:t>23-11-2022</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FC611286-A7D4-453B-883A-E7DD78293936}"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32852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45B93CEE-B4B4-4635-99A3-581858AC58C3}" type="datetimeFigureOut">
              <a:rPr lang="nl-NL" smtClean="0"/>
              <a:t>23-11-2022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FC611286-A7D4-453B-883A-E7DD78293936}" type="slidenum">
              <a:rPr lang="nl-NL" smtClean="0"/>
              <a:t>‹nr.›</a:t>
            </a:fld>
            <a:endParaRPr lang="nl-NL"/>
          </a:p>
        </p:txBody>
      </p:sp>
    </p:spTree>
    <p:extLst>
      <p:ext uri="{BB962C8B-B14F-4D97-AF65-F5344CB8AC3E}">
        <p14:creationId xmlns:p14="http://schemas.microsoft.com/office/powerpoint/2010/main" val="5874549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45B93CEE-B4B4-4635-99A3-581858AC58C3}" type="datetimeFigureOut">
              <a:rPr lang="nl-NL" smtClean="0"/>
              <a:t>23-11-2022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FC611286-A7D4-453B-883A-E7DD78293936}"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114771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2AB93F-D037-4CCB-8B21-F2F48F4AA78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4F5F613-CCBA-40B2-B2E2-8537C79A806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9D08B1D-4D0F-4632-B2CC-189A95048E8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AE51300-EA7D-4A03-B30C-EE3D97655BBF}"/>
              </a:ext>
            </a:extLst>
          </p:cNvPr>
          <p:cNvSpPr>
            <a:spLocks noGrp="1"/>
          </p:cNvSpPr>
          <p:nvPr>
            <p:ph type="dt" sz="half" idx="10"/>
          </p:nvPr>
        </p:nvSpPr>
        <p:spPr/>
        <p:txBody>
          <a:bodyPr/>
          <a:lstStyle/>
          <a:p>
            <a:fld id="{B9E8D4D1-00C4-4E8E-99A5-8D1DF5379DBE}" type="datetimeFigureOut">
              <a:rPr lang="nl-NL" smtClean="0"/>
              <a:t>23-11-2022</a:t>
            </a:fld>
            <a:endParaRPr lang="nl-NL"/>
          </a:p>
        </p:txBody>
      </p:sp>
      <p:sp>
        <p:nvSpPr>
          <p:cNvPr id="6" name="Tijdelijke aanduiding voor voettekst 5">
            <a:extLst>
              <a:ext uri="{FF2B5EF4-FFF2-40B4-BE49-F238E27FC236}">
                <a16:creationId xmlns:a16="http://schemas.microsoft.com/office/drawing/2014/main" id="{5D438FE8-C55B-4E7D-820A-04DB0D9FBFB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23F88EC-826B-45A7-BCC1-8FF2569B35A8}"/>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9375448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45B93CEE-B4B4-4635-99A3-581858AC58C3}" type="datetimeFigureOut">
              <a:rPr lang="nl-NL" smtClean="0"/>
              <a:t>23-11-2022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FC611286-A7D4-453B-883A-E7DD78293936}" type="slidenum">
              <a:rPr lang="nl-NL" smtClean="0"/>
              <a:t>‹nr.›</a:t>
            </a:fld>
            <a:endParaRPr lang="nl-NL"/>
          </a:p>
        </p:txBody>
      </p:sp>
    </p:spTree>
    <p:extLst>
      <p:ext uri="{BB962C8B-B14F-4D97-AF65-F5344CB8AC3E}">
        <p14:creationId xmlns:p14="http://schemas.microsoft.com/office/powerpoint/2010/main" val="1797990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45B93CEE-B4B4-4635-99A3-581858AC58C3}" type="datetimeFigureOut">
              <a:rPr lang="nl-NL" smtClean="0"/>
              <a:t>23-11-2022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FC611286-A7D4-453B-883A-E7DD78293936}"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1524007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6FDB4A-0726-418D-AC69-D0382940D38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C7A7694-8529-4E68-B4C2-04052E31FA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56FB180-AFE4-4D00-A208-D87655B567B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FB310F7-6ED9-4016-BDEF-02F3CDCF28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D454CAF-1BDC-49F9-9A71-37EC6D1120D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7CB9E7B-CA38-4CF5-B792-B9B9AD1D385B}"/>
              </a:ext>
            </a:extLst>
          </p:cNvPr>
          <p:cNvSpPr>
            <a:spLocks noGrp="1"/>
          </p:cNvSpPr>
          <p:nvPr>
            <p:ph type="dt" sz="half" idx="10"/>
          </p:nvPr>
        </p:nvSpPr>
        <p:spPr/>
        <p:txBody>
          <a:bodyPr/>
          <a:lstStyle/>
          <a:p>
            <a:fld id="{B9E8D4D1-00C4-4E8E-99A5-8D1DF5379DBE}" type="datetimeFigureOut">
              <a:rPr lang="nl-NL" smtClean="0"/>
              <a:t>23-11-2022</a:t>
            </a:fld>
            <a:endParaRPr lang="nl-NL"/>
          </a:p>
        </p:txBody>
      </p:sp>
      <p:sp>
        <p:nvSpPr>
          <p:cNvPr id="8" name="Tijdelijke aanduiding voor voettekst 7">
            <a:extLst>
              <a:ext uri="{FF2B5EF4-FFF2-40B4-BE49-F238E27FC236}">
                <a16:creationId xmlns:a16="http://schemas.microsoft.com/office/drawing/2014/main" id="{337B29A3-3C01-4965-B6F9-6264E15F601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0B58FCE-5190-4C2C-8297-252D9C3D27C5}"/>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4011592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77D59E-AD22-4185-BBE5-357BA5A1D77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07E239D-5E0C-449F-81DF-D7DBEFCB6E9B}"/>
              </a:ext>
            </a:extLst>
          </p:cNvPr>
          <p:cNvSpPr>
            <a:spLocks noGrp="1"/>
          </p:cNvSpPr>
          <p:nvPr>
            <p:ph type="dt" sz="half" idx="10"/>
          </p:nvPr>
        </p:nvSpPr>
        <p:spPr/>
        <p:txBody>
          <a:bodyPr/>
          <a:lstStyle/>
          <a:p>
            <a:fld id="{B9E8D4D1-00C4-4E8E-99A5-8D1DF5379DBE}" type="datetimeFigureOut">
              <a:rPr lang="nl-NL" smtClean="0"/>
              <a:t>23-11-2022</a:t>
            </a:fld>
            <a:endParaRPr lang="nl-NL"/>
          </a:p>
        </p:txBody>
      </p:sp>
      <p:sp>
        <p:nvSpPr>
          <p:cNvPr id="4" name="Tijdelijke aanduiding voor voettekst 3">
            <a:extLst>
              <a:ext uri="{FF2B5EF4-FFF2-40B4-BE49-F238E27FC236}">
                <a16:creationId xmlns:a16="http://schemas.microsoft.com/office/drawing/2014/main" id="{8899C400-FC30-49B8-BAD9-C9B20D88B6E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4C94181-7815-4425-9624-A810A606F7C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77936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418D205-BD52-4479-8D7B-5B94BF970562}"/>
              </a:ext>
            </a:extLst>
          </p:cNvPr>
          <p:cNvSpPr>
            <a:spLocks noGrp="1"/>
          </p:cNvSpPr>
          <p:nvPr>
            <p:ph type="dt" sz="half" idx="10"/>
          </p:nvPr>
        </p:nvSpPr>
        <p:spPr/>
        <p:txBody>
          <a:bodyPr/>
          <a:lstStyle/>
          <a:p>
            <a:fld id="{B9E8D4D1-00C4-4E8E-99A5-8D1DF5379DBE}" type="datetimeFigureOut">
              <a:rPr lang="nl-NL" smtClean="0"/>
              <a:t>23-11-2022</a:t>
            </a:fld>
            <a:endParaRPr lang="nl-NL"/>
          </a:p>
        </p:txBody>
      </p:sp>
      <p:sp>
        <p:nvSpPr>
          <p:cNvPr id="3" name="Tijdelijke aanduiding voor voettekst 2">
            <a:extLst>
              <a:ext uri="{FF2B5EF4-FFF2-40B4-BE49-F238E27FC236}">
                <a16:creationId xmlns:a16="http://schemas.microsoft.com/office/drawing/2014/main" id="{1BB03264-8772-4C87-9873-46A5C58D798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0D3F510-7A1C-4D3A-9ACC-357B3B4FB1AE}"/>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604584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A6BB1-BA56-4F7E-B5AC-FFAD68F2AB3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6738D1A-8E36-4D4A-9AFD-A3796AEC9B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4CD43AE-05A6-4D80-8524-F4B0D46927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EF1BEB8-B227-4DC2-88BD-9C784972DD2E}"/>
              </a:ext>
            </a:extLst>
          </p:cNvPr>
          <p:cNvSpPr>
            <a:spLocks noGrp="1"/>
          </p:cNvSpPr>
          <p:nvPr>
            <p:ph type="dt" sz="half" idx="10"/>
          </p:nvPr>
        </p:nvSpPr>
        <p:spPr/>
        <p:txBody>
          <a:bodyPr/>
          <a:lstStyle/>
          <a:p>
            <a:fld id="{B9E8D4D1-00C4-4E8E-99A5-8D1DF5379DBE}" type="datetimeFigureOut">
              <a:rPr lang="nl-NL" smtClean="0"/>
              <a:t>23-11-2022</a:t>
            </a:fld>
            <a:endParaRPr lang="nl-NL"/>
          </a:p>
        </p:txBody>
      </p:sp>
      <p:sp>
        <p:nvSpPr>
          <p:cNvPr id="6" name="Tijdelijke aanduiding voor voettekst 5">
            <a:extLst>
              <a:ext uri="{FF2B5EF4-FFF2-40B4-BE49-F238E27FC236}">
                <a16:creationId xmlns:a16="http://schemas.microsoft.com/office/drawing/2014/main" id="{29CBC929-F245-4389-9B94-033123B2E62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B2DDE71-26EB-4B01-83B5-AD76F289666D}"/>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427681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F891FD-1294-4E40-A4FA-045E310423E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5C01C26-C661-4F67-B009-34A685856D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63F6712-826C-49AC-9801-0CE31E43C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B48CC51-7422-46FC-A8DC-0AE2255F3573}"/>
              </a:ext>
            </a:extLst>
          </p:cNvPr>
          <p:cNvSpPr>
            <a:spLocks noGrp="1"/>
          </p:cNvSpPr>
          <p:nvPr>
            <p:ph type="dt" sz="half" idx="10"/>
          </p:nvPr>
        </p:nvSpPr>
        <p:spPr/>
        <p:txBody>
          <a:bodyPr/>
          <a:lstStyle/>
          <a:p>
            <a:fld id="{B9E8D4D1-00C4-4E8E-99A5-8D1DF5379DBE}" type="datetimeFigureOut">
              <a:rPr lang="nl-NL" smtClean="0"/>
              <a:t>23-11-2022</a:t>
            </a:fld>
            <a:endParaRPr lang="nl-NL"/>
          </a:p>
        </p:txBody>
      </p:sp>
      <p:sp>
        <p:nvSpPr>
          <p:cNvPr id="6" name="Tijdelijke aanduiding voor voettekst 5">
            <a:extLst>
              <a:ext uri="{FF2B5EF4-FFF2-40B4-BE49-F238E27FC236}">
                <a16:creationId xmlns:a16="http://schemas.microsoft.com/office/drawing/2014/main" id="{7857513D-3F4D-4775-8EE5-7110300ECA1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7F1DF89-CDC4-4602-8256-373B2C0A3D22}"/>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17452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23-11-2022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233394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45B93CEE-B4B4-4635-99A3-581858AC58C3}" type="datetimeFigureOut">
              <a:rPr lang="nl-NL" smtClean="0"/>
              <a:t>23-11-2022</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FC611286-A7D4-453B-883A-E7DD78293936}"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212607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4.emf"/></Relationships>
</file>

<file path=ppt/slides/_rels/slide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70111-1D2F-D8EC-E296-A7E30198C236}"/>
              </a:ext>
            </a:extLst>
          </p:cNvPr>
          <p:cNvSpPr>
            <a:spLocks noGrp="1"/>
          </p:cNvSpPr>
          <p:nvPr>
            <p:ph type="title"/>
          </p:nvPr>
        </p:nvSpPr>
        <p:spPr/>
        <p:txBody>
          <a:bodyPr/>
          <a:lstStyle/>
          <a:p>
            <a:r>
              <a:rPr lang="nl-NL" strike="sngStrike" dirty="0"/>
              <a:t>Probleem! </a:t>
            </a:r>
          </a:p>
        </p:txBody>
      </p:sp>
      <p:sp>
        <p:nvSpPr>
          <p:cNvPr id="3" name="Tijdelijke aanduiding voor tekst 2">
            <a:extLst>
              <a:ext uri="{FF2B5EF4-FFF2-40B4-BE49-F238E27FC236}">
                <a16:creationId xmlns:a16="http://schemas.microsoft.com/office/drawing/2014/main" id="{70C938BA-1B44-4373-51EB-1C5051C695D7}"/>
              </a:ext>
            </a:extLst>
          </p:cNvPr>
          <p:cNvSpPr>
            <a:spLocks noGrp="1"/>
          </p:cNvSpPr>
          <p:nvPr>
            <p:ph type="body" sz="quarter" idx="13"/>
          </p:nvPr>
        </p:nvSpPr>
        <p:spPr/>
        <p:txBody>
          <a:bodyPr/>
          <a:lstStyle/>
          <a:p>
            <a:pPr marL="0" indent="0" algn="just">
              <a:buNone/>
            </a:pPr>
            <a:r>
              <a:rPr lang="nl-NL" i="1" dirty="0"/>
              <a:t>Larry maakt voor zijn hobby insectenhotels met wildcamera’s erin. Omdat dit een groot succes is en hij steeds meer aanvragen krijgt van bekende en onbekende wilt hij hier zijn eigen onderneming in starten. Hij heeft alleen wat moeite met de financiën, waarmee moet hij rekening houden? Hoe krijgt hij straks een overzicht van de winst die hij maakt. Wat moet er in zijn financieel overzicht allemaal terugkomen. </a:t>
            </a:r>
          </a:p>
          <a:p>
            <a:pPr marL="0" indent="0" algn="just">
              <a:buNone/>
            </a:pPr>
            <a:endParaRPr lang="nl-NL" i="1" dirty="0"/>
          </a:p>
          <a:p>
            <a:pPr marL="0" indent="0">
              <a:buNone/>
            </a:pPr>
            <a:r>
              <a:rPr lang="nl-NL" dirty="0"/>
              <a:t>Opdracht: </a:t>
            </a:r>
            <a:br>
              <a:rPr lang="nl-NL" dirty="0"/>
            </a:br>
            <a:r>
              <a:rPr lang="nl-NL" dirty="0"/>
              <a:t>Maak een lijst met gegevens waarvan jij vind dat deze thuis horen in een financieel overzicht van Larry’s ondernemen.</a:t>
            </a:r>
          </a:p>
          <a:p>
            <a:pPr marL="0" indent="0">
              <a:buNone/>
            </a:pPr>
            <a:br>
              <a:rPr lang="nl-NL" dirty="0"/>
            </a:br>
            <a:endParaRPr lang="nl-NL" dirty="0"/>
          </a:p>
        </p:txBody>
      </p:sp>
      <p:sp>
        <p:nvSpPr>
          <p:cNvPr id="5" name="Tijdelijke aanduiding voor tekst 4">
            <a:extLst>
              <a:ext uri="{FF2B5EF4-FFF2-40B4-BE49-F238E27FC236}">
                <a16:creationId xmlns:a16="http://schemas.microsoft.com/office/drawing/2014/main" id="{B03586B6-0639-F30F-9498-C3148E8AA331}"/>
              </a:ext>
            </a:extLst>
          </p:cNvPr>
          <p:cNvSpPr>
            <a:spLocks noGrp="1"/>
          </p:cNvSpPr>
          <p:nvPr>
            <p:ph type="body" sz="quarter" idx="16"/>
          </p:nvPr>
        </p:nvSpPr>
        <p:spPr/>
        <p:txBody>
          <a:bodyPr/>
          <a:lstStyle/>
          <a:p>
            <a:endParaRPr lang="nl-NL"/>
          </a:p>
        </p:txBody>
      </p:sp>
      <p:pic>
        <p:nvPicPr>
          <p:cNvPr id="1026" name="Picture 2" descr="5 onderdelen financieel plan: uw investeringsplan in cijfers | Credo">
            <a:extLst>
              <a:ext uri="{FF2B5EF4-FFF2-40B4-BE49-F238E27FC236}">
                <a16:creationId xmlns:a16="http://schemas.microsoft.com/office/drawing/2014/main" id="{EB22B9F0-032C-18FD-392C-F5DB95D2AB8C}"/>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795" r="179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78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400" b="0"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IBS ‘De Wereld en Ik’</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773362" y="1727561"/>
            <a:ext cx="2983276" cy="27565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Begrippen:</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lang="nl-NL" sz="1800" dirty="0">
                <a:solidFill>
                  <a:prstClr val="black"/>
                </a:solidFill>
              </a:rPr>
              <a:t>Exploitatie</a:t>
            </a:r>
            <a:r>
              <a:rPr lang="nl-NL" sz="1800" dirty="0">
                <a:solidFill>
                  <a:prstClr val="black"/>
                </a:solidFill>
                <a:latin typeface="Calibri" panose="020F0502020204030204"/>
                <a:cs typeface="Calibri"/>
              </a:rPr>
              <a:t>begroting</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lang="nl-NL" sz="1800" dirty="0">
                <a:solidFill>
                  <a:prstClr val="black"/>
                </a:solidFill>
              </a:rPr>
              <a:t>Exploitatie</a:t>
            </a:r>
            <a:r>
              <a:rPr lang="nl-NL" sz="1800" dirty="0">
                <a:solidFill>
                  <a:prstClr val="black"/>
                </a:solidFill>
                <a:latin typeface="Calibri" panose="020F0502020204030204"/>
                <a:cs typeface="Calibri"/>
              </a:rPr>
              <a:t>overzicht</a:t>
            </a:r>
            <a:endPar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tx1"/>
                          </a:solidFill>
                        </a:rPr>
                        <a:t>Week 1</a:t>
                      </a:r>
                      <a:endParaRPr lang="nl-NL" sz="1200" b="1" kern="1200" dirty="0">
                        <a:solidFill>
                          <a:schemeClr val="tx1"/>
                        </a:solidFill>
                        <a:latin typeface="+mn-lt"/>
                        <a:ea typeface="+mn-ea"/>
                        <a:cs typeface="+mn-cs"/>
                      </a:endParaRPr>
                    </a:p>
                  </a:txBody>
                  <a:tcPr anchor="ctr"/>
                </a:tc>
                <a:tc>
                  <a:txBody>
                    <a:bodyPr/>
                    <a:lstStyle/>
                    <a:p>
                      <a:pPr marL="0" algn="ctr" defTabSz="914400" rtl="0" eaLnBrk="1" latinLnBrk="0" hangingPunct="1"/>
                      <a:r>
                        <a:rPr lang="nl-NL" sz="1200" b="1" kern="1200">
                          <a:solidFill>
                            <a:schemeClr val="bg1">
                              <a:lumMod val="85000"/>
                            </a:schemeClr>
                          </a:solidFill>
                        </a:rPr>
                        <a:t>Week 2</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3</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0" kern="1200">
                          <a:solidFill>
                            <a:schemeClr val="bg1">
                              <a:lumMod val="75000"/>
                            </a:schemeClr>
                          </a:solidFill>
                        </a:rPr>
                        <a:t>Week 5</a:t>
                      </a:r>
                      <a:endParaRPr lang="nl-NL" sz="1200" b="0" kern="1200">
                        <a:solidFill>
                          <a:schemeClr val="bg1">
                            <a:lumMod val="75000"/>
                          </a:schemeClr>
                        </a:solidFill>
                        <a:latin typeface="+mn-lt"/>
                        <a:ea typeface="+mn-ea"/>
                        <a:cs typeface="+mn-cs"/>
                      </a:endParaRPr>
                    </a:p>
                  </a:txBody>
                  <a:tcPr anchor="ctr"/>
                </a:tc>
                <a:tc>
                  <a:txBody>
                    <a:bodyPr/>
                    <a:lstStyle/>
                    <a:p>
                      <a:pPr algn="ctr"/>
                      <a:r>
                        <a:rPr lang="nl-NL" sz="1200" b="1">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838200" y="1727561"/>
            <a:ext cx="836782" cy="701959"/>
          </a:xfrm>
          <a:prstGeom prst="rect">
            <a:avLst/>
          </a:prstGeom>
        </p:spPr>
      </p:pic>
      <p:pic>
        <p:nvPicPr>
          <p:cNvPr id="8" name="Afbeelding 7">
            <a:extLst>
              <a:ext uri="{FF2B5EF4-FFF2-40B4-BE49-F238E27FC236}">
                <a16:creationId xmlns:a16="http://schemas.microsoft.com/office/drawing/2014/main" id="{BD89C826-1CCB-42CB-B51C-EF919B6774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10" name="Afbeelding 9">
            <a:extLst>
              <a:ext uri="{FF2B5EF4-FFF2-40B4-BE49-F238E27FC236}">
                <a16:creationId xmlns:a16="http://schemas.microsoft.com/office/drawing/2014/main" id="{C428977F-8D2E-43A9-A7BF-8CBFBC46CB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
        <p:nvSpPr>
          <p:cNvPr id="11" name="Tijdelijke aanduiding voor inhoud 5">
            <a:extLst>
              <a:ext uri="{FF2B5EF4-FFF2-40B4-BE49-F238E27FC236}">
                <a16:creationId xmlns:a16="http://schemas.microsoft.com/office/drawing/2014/main" id="{5EE0F054-A7F1-4A05-967D-E5A1727AF1BE}"/>
              </a:ext>
            </a:extLst>
          </p:cNvPr>
          <p:cNvSpPr txBox="1">
            <a:spLocks/>
          </p:cNvSpPr>
          <p:nvPr/>
        </p:nvSpPr>
        <p:spPr>
          <a:xfrm>
            <a:off x="8733347" y="1736252"/>
            <a:ext cx="2562138" cy="21562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400" b="1" i="0" u="none" strike="noStrike" kern="1200" cap="none" spc="0" normalizeH="0" baseline="0" noProof="0" dirty="0">
                <a:ln>
                  <a:noFill/>
                </a:ln>
                <a:solidFill>
                  <a:prstClr val="black"/>
                </a:solidFill>
                <a:effectLst/>
                <a:uLnTx/>
                <a:uFillTx/>
                <a:latin typeface="Calibri" panose="020F0502020204030204"/>
                <a:ea typeface="+mn-ea"/>
                <a:cs typeface="+mn-cs"/>
              </a:rPr>
              <a:t>IBS Thema</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400" b="0" i="0" u="none" strike="noStrike" kern="1200" cap="none" spc="0" normalizeH="0" baseline="0" noProof="0" dirty="0">
                <a:ln>
                  <a:noFill/>
                </a:ln>
                <a:solidFill>
                  <a:srgbClr val="E7E6E6"/>
                </a:solidFill>
                <a:effectLst/>
                <a:uLnTx/>
                <a:uFillTx/>
                <a:latin typeface="Calibri" panose="020F0502020204030204"/>
                <a:ea typeface="+mn-ea"/>
                <a:cs typeface="+mn-cs"/>
              </a:rPr>
              <a:t> De nieuwe economie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400" b="0" i="0" u="none" strike="noStrike" kern="1200" cap="none" spc="0" normalizeH="0" baseline="0" noProof="0" dirty="0">
                <a:ln>
                  <a:noFill/>
                </a:ln>
                <a:solidFill>
                  <a:srgbClr val="E7E6E6"/>
                </a:solidFill>
                <a:effectLst/>
                <a:uLnTx/>
                <a:uFillTx/>
                <a:latin typeface="Calibri" panose="020F0502020204030204"/>
                <a:ea typeface="+mn-ea"/>
                <a:cs typeface="+mn-cs"/>
              </a:rPr>
              <a:t> Marktverkenning</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nl-NL" sz="1400" b="0" i="0" u="none" strike="noStrike" kern="1200" cap="none" spc="0" normalizeH="0" baseline="0" noProof="0" dirty="0">
                <a:ln>
                  <a:noFill/>
                </a:ln>
                <a:effectLst/>
                <a:uLnTx/>
                <a:uFillTx/>
                <a:latin typeface="Calibri" panose="020F0502020204030204"/>
                <a:ea typeface="+mn-ea"/>
                <a:cs typeface="+mn-cs"/>
              </a:rPr>
              <a:t> Financieel management</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400" b="0" i="0" u="none" strike="noStrike" kern="1200" cap="none" spc="0" normalizeH="0" baseline="0" noProof="0" dirty="0">
                <a:ln>
                  <a:noFill/>
                </a:ln>
                <a:solidFill>
                  <a:srgbClr val="E7E6E6"/>
                </a:solidFill>
                <a:effectLst/>
                <a:uLnTx/>
                <a:uFillTx/>
                <a:latin typeface="Calibri" panose="020F0502020204030204"/>
                <a:ea typeface="+mn-ea"/>
                <a:cs typeface="+mn-cs"/>
              </a:rPr>
              <a:t>De verborgen impact</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400" b="0" i="0" u="none" strike="noStrike" kern="1200" cap="none" spc="0" normalizeH="0" baseline="0" noProof="0" dirty="0">
                <a:ln>
                  <a:noFill/>
                </a:ln>
                <a:solidFill>
                  <a:srgbClr val="E7E6E6"/>
                </a:solidFill>
                <a:effectLst/>
                <a:uLnTx/>
                <a:uFillTx/>
                <a:latin typeface="Calibri" panose="020F0502020204030204"/>
                <a:ea typeface="+mn-ea"/>
                <a:cs typeface="+mn-cs"/>
              </a:rPr>
              <a:t> Ondernemen</a:t>
            </a:r>
          </a:p>
        </p:txBody>
      </p:sp>
      <p:sp>
        <p:nvSpPr>
          <p:cNvPr id="12" name="Tijdelijke aanduiding voor inhoud 5">
            <a:extLst>
              <a:ext uri="{FF2B5EF4-FFF2-40B4-BE49-F238E27FC236}">
                <a16:creationId xmlns:a16="http://schemas.microsoft.com/office/drawing/2014/main" id="{F7D7D343-C446-4269-9CDA-8F6FACD7F614}"/>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400" b="1" i="0" u="none" strike="noStrike" kern="1200" cap="none" spc="0" normalizeH="0" baseline="0" noProof="0" dirty="0">
                <a:ln>
                  <a:noFill/>
                </a:ln>
                <a:solidFill>
                  <a:prstClr val="black"/>
                </a:solidFill>
                <a:effectLst/>
                <a:uLnTx/>
                <a:uFillTx/>
                <a:latin typeface="Calibri" panose="020F0502020204030204"/>
                <a:ea typeface="+mn-ea"/>
                <a:cs typeface="+mn-cs"/>
              </a:rPr>
              <a:t>IBS Toetsing</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400" b="0" i="0" u="none" strike="noStrike" kern="1200" cap="none" spc="0" normalizeH="0" baseline="0" noProof="0" dirty="0">
                <a:ln>
                  <a:noFill/>
                </a:ln>
                <a:effectLst/>
                <a:uLnTx/>
                <a:uFillTx/>
                <a:latin typeface="Calibri" panose="020F0502020204030204"/>
                <a:ea typeface="+mn-ea"/>
                <a:cs typeface="+mn-cs"/>
              </a:rPr>
              <a:t> Kennistoets</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400" b="0" i="0" u="none" strike="noStrike" kern="1200" cap="none" spc="0" normalizeH="0" baseline="0" noProof="0" dirty="0">
                <a:ln>
                  <a:noFill/>
                </a:ln>
                <a:effectLst/>
                <a:uLnTx/>
                <a:uFillTx/>
                <a:latin typeface="Calibri" panose="020F0502020204030204"/>
                <a:ea typeface="+mn-ea"/>
                <a:cs typeface="+mn-cs"/>
              </a:rPr>
              <a:t> Ondernemingsplan</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q"/>
              <a:tabLst/>
              <a:defRPr/>
            </a:pPr>
            <a:r>
              <a:rPr kumimoji="0" lang="nl-NL" sz="1400" b="0" i="0" u="none" strike="noStrike" kern="1200" cap="none" spc="0" normalizeH="0" baseline="0" noProof="0" dirty="0">
                <a:ln>
                  <a:noFill/>
                </a:ln>
                <a:solidFill>
                  <a:srgbClr val="E7E6E6"/>
                </a:solidFill>
                <a:effectLst/>
                <a:uLnTx/>
                <a:uFillTx/>
                <a:latin typeface="Calibri" panose="020F0502020204030204"/>
                <a:ea typeface="+mn-ea"/>
                <a:cs typeface="+mn-cs"/>
              </a:rPr>
              <a:t> Vlog</a:t>
            </a:r>
          </a:p>
        </p:txBody>
      </p:sp>
    </p:spTree>
    <p:extLst>
      <p:ext uri="{BB962C8B-B14F-4D97-AF65-F5344CB8AC3E}">
        <p14:creationId xmlns:p14="http://schemas.microsoft.com/office/powerpoint/2010/main" val="2328591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400" b="0"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IBS ‘De Wereld en Ik’</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773362" y="1727561"/>
            <a:ext cx="2983276" cy="27565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Begrippen:</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lang="nl-NL" sz="1800" dirty="0">
                <a:solidFill>
                  <a:prstClr val="black"/>
                </a:solidFill>
              </a:rPr>
              <a:t>Exploitatie</a:t>
            </a:r>
            <a:r>
              <a:rPr lang="nl-NL" sz="1800" dirty="0">
                <a:solidFill>
                  <a:prstClr val="black"/>
                </a:solidFill>
                <a:latin typeface="Calibri" panose="020F0502020204030204"/>
                <a:cs typeface="Calibri"/>
              </a:rPr>
              <a:t>begroting</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lang="nl-NL" sz="1800" dirty="0">
                <a:solidFill>
                  <a:prstClr val="black"/>
                </a:solidFill>
              </a:rPr>
              <a:t>Exploitatie</a:t>
            </a:r>
            <a:r>
              <a:rPr lang="nl-NL" sz="1800" dirty="0">
                <a:solidFill>
                  <a:prstClr val="black"/>
                </a:solidFill>
                <a:latin typeface="Calibri" panose="020F0502020204030204"/>
                <a:cs typeface="Calibri"/>
              </a:rPr>
              <a:t>overzicht</a:t>
            </a:r>
            <a:endPar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291300643"/>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tx1"/>
                          </a:solidFill>
                        </a:rPr>
                        <a:t>Week 1</a:t>
                      </a:r>
                      <a:endParaRPr lang="nl-NL" sz="1200" b="1" kern="1200" dirty="0">
                        <a:solidFill>
                          <a:schemeClr val="tx1"/>
                        </a:solidFill>
                        <a:latin typeface="+mn-lt"/>
                        <a:ea typeface="+mn-ea"/>
                        <a:cs typeface="+mn-cs"/>
                      </a:endParaRPr>
                    </a:p>
                  </a:txBody>
                  <a:tcPr anchor="ctr"/>
                </a:tc>
                <a:tc>
                  <a:txBody>
                    <a:bodyPr/>
                    <a:lstStyle/>
                    <a:p>
                      <a:pPr marL="0" algn="ctr" defTabSz="914400" rtl="0" eaLnBrk="1" latinLnBrk="0" hangingPunct="1"/>
                      <a:r>
                        <a:rPr lang="nl-NL" sz="1200" b="1" kern="1200">
                          <a:solidFill>
                            <a:schemeClr val="bg1">
                              <a:lumMod val="85000"/>
                            </a:schemeClr>
                          </a:solidFill>
                        </a:rPr>
                        <a:t>Week 2</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3</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0" kern="1200">
                          <a:solidFill>
                            <a:schemeClr val="bg1">
                              <a:lumMod val="75000"/>
                            </a:schemeClr>
                          </a:solidFill>
                        </a:rPr>
                        <a:t>Week 5</a:t>
                      </a:r>
                      <a:endParaRPr lang="nl-NL" sz="1200" b="0" kern="1200">
                        <a:solidFill>
                          <a:schemeClr val="bg1">
                            <a:lumMod val="75000"/>
                          </a:schemeClr>
                        </a:solidFill>
                        <a:latin typeface="+mn-lt"/>
                        <a:ea typeface="+mn-ea"/>
                        <a:cs typeface="+mn-cs"/>
                      </a:endParaRPr>
                    </a:p>
                  </a:txBody>
                  <a:tcPr anchor="ctr"/>
                </a:tc>
                <a:tc>
                  <a:txBody>
                    <a:bodyPr/>
                    <a:lstStyle/>
                    <a:p>
                      <a:pPr algn="ctr"/>
                      <a:r>
                        <a:rPr lang="nl-NL" sz="1200" b="1">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838200" y="1727561"/>
            <a:ext cx="836782" cy="701959"/>
          </a:xfrm>
          <a:prstGeom prst="rect">
            <a:avLst/>
          </a:prstGeom>
        </p:spPr>
      </p:pic>
      <p:pic>
        <p:nvPicPr>
          <p:cNvPr id="8" name="Afbeelding 7">
            <a:extLst>
              <a:ext uri="{FF2B5EF4-FFF2-40B4-BE49-F238E27FC236}">
                <a16:creationId xmlns:a16="http://schemas.microsoft.com/office/drawing/2014/main" id="{BD89C826-1CCB-42CB-B51C-EF919B6774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10" name="Afbeelding 9">
            <a:extLst>
              <a:ext uri="{FF2B5EF4-FFF2-40B4-BE49-F238E27FC236}">
                <a16:creationId xmlns:a16="http://schemas.microsoft.com/office/drawing/2014/main" id="{C428977F-8D2E-43A9-A7BF-8CBFBC46CB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
        <p:nvSpPr>
          <p:cNvPr id="11" name="Tijdelijke aanduiding voor inhoud 5">
            <a:extLst>
              <a:ext uri="{FF2B5EF4-FFF2-40B4-BE49-F238E27FC236}">
                <a16:creationId xmlns:a16="http://schemas.microsoft.com/office/drawing/2014/main" id="{5EE0F054-A7F1-4A05-967D-E5A1727AF1BE}"/>
              </a:ext>
            </a:extLst>
          </p:cNvPr>
          <p:cNvSpPr txBox="1">
            <a:spLocks/>
          </p:cNvSpPr>
          <p:nvPr/>
        </p:nvSpPr>
        <p:spPr>
          <a:xfrm>
            <a:off x="8733347" y="1736252"/>
            <a:ext cx="2562138" cy="21562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400" b="1" i="0" u="none" strike="noStrike" kern="1200" cap="none" spc="0" normalizeH="0" baseline="0" noProof="0" dirty="0">
                <a:ln>
                  <a:noFill/>
                </a:ln>
                <a:solidFill>
                  <a:prstClr val="black"/>
                </a:solidFill>
                <a:effectLst/>
                <a:uLnTx/>
                <a:uFillTx/>
                <a:latin typeface="Calibri" panose="020F0502020204030204"/>
                <a:ea typeface="+mn-ea"/>
                <a:cs typeface="+mn-cs"/>
              </a:rPr>
              <a:t>IBS Thema</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400" b="0" i="0" u="none" strike="noStrike" kern="1200" cap="none" spc="0" normalizeH="0" baseline="0" noProof="0" dirty="0">
                <a:ln>
                  <a:noFill/>
                </a:ln>
                <a:solidFill>
                  <a:srgbClr val="E7E6E6"/>
                </a:solidFill>
                <a:effectLst/>
                <a:uLnTx/>
                <a:uFillTx/>
                <a:latin typeface="Calibri" panose="020F0502020204030204"/>
                <a:ea typeface="+mn-ea"/>
                <a:cs typeface="+mn-cs"/>
              </a:rPr>
              <a:t> De nieuwe economie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400" b="0" i="0" u="none" strike="noStrike" kern="1200" cap="none" spc="0" normalizeH="0" baseline="0" noProof="0" dirty="0">
                <a:ln>
                  <a:noFill/>
                </a:ln>
                <a:solidFill>
                  <a:srgbClr val="E7E6E6"/>
                </a:solidFill>
                <a:effectLst/>
                <a:uLnTx/>
                <a:uFillTx/>
                <a:latin typeface="Calibri" panose="020F0502020204030204"/>
                <a:ea typeface="+mn-ea"/>
                <a:cs typeface="+mn-cs"/>
              </a:rPr>
              <a:t> Marktverkenning</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nl-NL" sz="1400" b="0" i="0" u="none" strike="noStrike" kern="1200" cap="none" spc="0" normalizeH="0" baseline="0" noProof="0" dirty="0">
                <a:ln>
                  <a:noFill/>
                </a:ln>
                <a:effectLst/>
                <a:uLnTx/>
                <a:uFillTx/>
                <a:latin typeface="Calibri" panose="020F0502020204030204"/>
                <a:ea typeface="+mn-ea"/>
                <a:cs typeface="+mn-cs"/>
              </a:rPr>
              <a:t> Financieel management</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400" b="0" i="0" u="none" strike="noStrike" kern="1200" cap="none" spc="0" normalizeH="0" baseline="0" noProof="0" dirty="0">
                <a:ln>
                  <a:noFill/>
                </a:ln>
                <a:solidFill>
                  <a:srgbClr val="E7E6E6"/>
                </a:solidFill>
                <a:effectLst/>
                <a:uLnTx/>
                <a:uFillTx/>
                <a:latin typeface="Calibri" panose="020F0502020204030204"/>
                <a:ea typeface="+mn-ea"/>
                <a:cs typeface="+mn-cs"/>
              </a:rPr>
              <a:t>De verborgen impact</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400" b="0" i="0" u="none" strike="noStrike" kern="1200" cap="none" spc="0" normalizeH="0" baseline="0" noProof="0" dirty="0">
                <a:ln>
                  <a:noFill/>
                </a:ln>
                <a:solidFill>
                  <a:srgbClr val="E7E6E6"/>
                </a:solidFill>
                <a:effectLst/>
                <a:uLnTx/>
                <a:uFillTx/>
                <a:latin typeface="Calibri" panose="020F0502020204030204"/>
                <a:ea typeface="+mn-ea"/>
                <a:cs typeface="+mn-cs"/>
              </a:rPr>
              <a:t> Ondernemen</a:t>
            </a:r>
          </a:p>
        </p:txBody>
      </p:sp>
      <p:sp>
        <p:nvSpPr>
          <p:cNvPr id="12" name="Tijdelijke aanduiding voor inhoud 5">
            <a:extLst>
              <a:ext uri="{FF2B5EF4-FFF2-40B4-BE49-F238E27FC236}">
                <a16:creationId xmlns:a16="http://schemas.microsoft.com/office/drawing/2014/main" id="{F7D7D343-C446-4269-9CDA-8F6FACD7F614}"/>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400" b="1" i="0" u="none" strike="noStrike" kern="1200" cap="none" spc="0" normalizeH="0" baseline="0" noProof="0" dirty="0">
                <a:ln>
                  <a:noFill/>
                </a:ln>
                <a:solidFill>
                  <a:prstClr val="black"/>
                </a:solidFill>
                <a:effectLst/>
                <a:uLnTx/>
                <a:uFillTx/>
                <a:latin typeface="Calibri" panose="020F0502020204030204"/>
                <a:ea typeface="+mn-ea"/>
                <a:cs typeface="+mn-cs"/>
              </a:rPr>
              <a:t>IBS Toetsing</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400" b="0" i="0" u="none" strike="noStrike" kern="1200" cap="none" spc="0" normalizeH="0" baseline="0" noProof="0" dirty="0">
                <a:ln>
                  <a:noFill/>
                </a:ln>
                <a:effectLst/>
                <a:uLnTx/>
                <a:uFillTx/>
                <a:latin typeface="Calibri" panose="020F0502020204030204"/>
                <a:ea typeface="+mn-ea"/>
                <a:cs typeface="+mn-cs"/>
              </a:rPr>
              <a:t> Kennistoets</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400" b="0" i="0" u="none" strike="noStrike" kern="1200" cap="none" spc="0" normalizeH="0" baseline="0" noProof="0" dirty="0">
                <a:ln>
                  <a:noFill/>
                </a:ln>
                <a:effectLst/>
                <a:uLnTx/>
                <a:uFillTx/>
                <a:latin typeface="Calibri" panose="020F0502020204030204"/>
                <a:ea typeface="+mn-ea"/>
                <a:cs typeface="+mn-cs"/>
              </a:rPr>
              <a:t> Ondernemingsplan</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q"/>
              <a:tabLst/>
              <a:defRPr/>
            </a:pPr>
            <a:r>
              <a:rPr kumimoji="0" lang="nl-NL" sz="1400" b="0" i="0" u="none" strike="noStrike" kern="1200" cap="none" spc="0" normalizeH="0" baseline="0" noProof="0" dirty="0">
                <a:ln>
                  <a:noFill/>
                </a:ln>
                <a:solidFill>
                  <a:srgbClr val="E7E6E6"/>
                </a:solidFill>
                <a:effectLst/>
                <a:uLnTx/>
                <a:uFillTx/>
                <a:latin typeface="Calibri" panose="020F0502020204030204"/>
                <a:ea typeface="+mn-ea"/>
                <a:cs typeface="+mn-cs"/>
              </a:rPr>
              <a:t> Vlog</a:t>
            </a:r>
          </a:p>
        </p:txBody>
      </p:sp>
    </p:spTree>
    <p:extLst>
      <p:ext uri="{BB962C8B-B14F-4D97-AF65-F5344CB8AC3E}">
        <p14:creationId xmlns:p14="http://schemas.microsoft.com/office/powerpoint/2010/main" val="1914404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02229" y="725714"/>
            <a:ext cx="9144000" cy="1946728"/>
          </a:xfrm>
        </p:spPr>
        <p:txBody>
          <a:bodyPr anchor="ctr">
            <a:normAutofit fontScale="90000"/>
          </a:bodyPr>
          <a:lstStyle/>
          <a:p>
            <a:r>
              <a:rPr lang="nl-NL" b="1" dirty="0"/>
              <a:t>Financieel Management</a:t>
            </a:r>
            <a:br>
              <a:rPr lang="nl-NL" b="1" dirty="0"/>
            </a:br>
            <a:br>
              <a:rPr lang="nl-NL" b="1" dirty="0"/>
            </a:br>
            <a:r>
              <a:rPr lang="nl-NL" sz="4000" b="1" dirty="0"/>
              <a:t>Exploitatiebegroting en brutowinst</a:t>
            </a:r>
            <a:br>
              <a:rPr lang="nl-NL" b="1" dirty="0"/>
            </a:br>
            <a:endParaRPr lang="nl-NL" sz="3600" dirty="0"/>
          </a:p>
        </p:txBody>
      </p:sp>
      <p:pic>
        <p:nvPicPr>
          <p:cNvPr id="1026" name="Picture 2" descr="Zorgeloze administratie voor een vast bedrag per maand - Finance MKB">
            <a:extLst>
              <a:ext uri="{FF2B5EF4-FFF2-40B4-BE49-F238E27FC236}">
                <a16:creationId xmlns:a16="http://schemas.microsoft.com/office/drawing/2014/main" id="{6DFC8067-FA80-40AE-B7C7-70529CC61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878" y="2561902"/>
            <a:ext cx="6872243" cy="3247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715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40625" y="404351"/>
            <a:ext cx="9144000" cy="2330449"/>
          </a:xfrm>
        </p:spPr>
        <p:txBody>
          <a:bodyPr anchor="ctr"/>
          <a:lstStyle/>
          <a:p>
            <a:r>
              <a:rPr lang="nl-NL" b="1" dirty="0"/>
              <a:t>Financieel Management</a:t>
            </a:r>
            <a:br>
              <a:rPr lang="nl-NL" b="1" dirty="0"/>
            </a:br>
            <a:endParaRPr lang="nl-NL" sz="3600" dirty="0"/>
          </a:p>
        </p:txBody>
      </p:sp>
      <p:pic>
        <p:nvPicPr>
          <p:cNvPr id="11" name="Afbeelding 10">
            <a:extLst>
              <a:ext uri="{FF2B5EF4-FFF2-40B4-BE49-F238E27FC236}">
                <a16:creationId xmlns:a16="http://schemas.microsoft.com/office/drawing/2014/main" id="{86400A96-63C1-4F79-9BEA-8401DA247E7E}"/>
              </a:ext>
            </a:extLst>
          </p:cNvPr>
          <p:cNvPicPr>
            <a:picLocks noChangeAspect="1"/>
          </p:cNvPicPr>
          <p:nvPr/>
        </p:nvPicPr>
        <p:blipFill>
          <a:blip r:embed="rId2"/>
          <a:stretch>
            <a:fillRect/>
          </a:stretch>
        </p:blipFill>
        <p:spPr>
          <a:xfrm>
            <a:off x="3790684" y="1874862"/>
            <a:ext cx="4643882" cy="31082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2" name="Object 11">
            <a:extLst>
              <a:ext uri="{FF2B5EF4-FFF2-40B4-BE49-F238E27FC236}">
                <a16:creationId xmlns:a16="http://schemas.microsoft.com/office/drawing/2014/main" id="{5CFD101F-5BB1-46B8-96AA-816985F18AFD}"/>
              </a:ext>
            </a:extLst>
          </p:cNvPr>
          <p:cNvGraphicFramePr>
            <a:graphicFrameLocks noChangeAspect="1"/>
          </p:cNvGraphicFramePr>
          <p:nvPr/>
        </p:nvGraphicFramePr>
        <p:xfrm>
          <a:off x="2442815" y="4205311"/>
          <a:ext cx="7339620" cy="1568509"/>
        </p:xfrm>
        <a:graphic>
          <a:graphicData uri="http://schemas.openxmlformats.org/presentationml/2006/ole">
            <mc:AlternateContent xmlns:mc="http://schemas.openxmlformats.org/markup-compatibility/2006">
              <mc:Choice xmlns:v="urn:schemas-microsoft-com:vml" Requires="v">
                <p:oleObj name="Document" r:id="rId3" imgW="6046283" imgH="1291937" progId="Word.Document.12">
                  <p:embed/>
                </p:oleObj>
              </mc:Choice>
              <mc:Fallback>
                <p:oleObj name="Document" r:id="rId3" imgW="6046283" imgH="1291937" progId="Word.Document.12">
                  <p:embed/>
                  <p:pic>
                    <p:nvPicPr>
                      <p:cNvPr id="12" name="Object 11">
                        <a:extLst>
                          <a:ext uri="{FF2B5EF4-FFF2-40B4-BE49-F238E27FC236}">
                            <a16:creationId xmlns:a16="http://schemas.microsoft.com/office/drawing/2014/main" id="{5CFD101F-5BB1-46B8-96AA-816985F18AFD}"/>
                          </a:ext>
                        </a:extLst>
                      </p:cNvPr>
                      <p:cNvPicPr/>
                      <p:nvPr/>
                    </p:nvPicPr>
                    <p:blipFill>
                      <a:blip r:embed="rId4"/>
                      <a:stretch>
                        <a:fillRect/>
                      </a:stretch>
                    </p:blipFill>
                    <p:spPr>
                      <a:xfrm>
                        <a:off x="2442815" y="4205311"/>
                        <a:ext cx="7339620" cy="1568509"/>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52624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Exploitatiebegroting 				</a:t>
            </a:r>
            <a:endParaRPr lang="nl-NL" sz="2000" i="1" dirty="0"/>
          </a:p>
        </p:txBody>
      </p:sp>
      <p:sp>
        <p:nvSpPr>
          <p:cNvPr id="3" name="Tijdelijke aanduiding voor inhoud 2"/>
          <p:cNvSpPr>
            <a:spLocks noGrp="1"/>
          </p:cNvSpPr>
          <p:nvPr>
            <p:ph idx="1"/>
          </p:nvPr>
        </p:nvSpPr>
        <p:spPr>
          <a:xfrm>
            <a:off x="838200" y="1503443"/>
            <a:ext cx="10515600" cy="4322591"/>
          </a:xfrm>
        </p:spPr>
        <p:txBody>
          <a:bodyPr/>
          <a:lstStyle/>
          <a:p>
            <a:pPr marL="0" indent="0">
              <a:buNone/>
            </a:pPr>
            <a:r>
              <a:rPr lang="nl-NL" dirty="0"/>
              <a:t>Overzicht dat inzichtelijk maakt of je verlies of winst maakt (excl. btw)</a:t>
            </a:r>
          </a:p>
          <a:p>
            <a:pPr marL="0" indent="0">
              <a:buNone/>
            </a:pPr>
            <a:endParaRPr lang="nl-NL" dirty="0"/>
          </a:p>
          <a:p>
            <a:r>
              <a:rPr lang="nl-NL" dirty="0">
                <a:solidFill>
                  <a:prstClr val="black"/>
                </a:solidFill>
              </a:rPr>
              <a:t>Exploitatie</a:t>
            </a:r>
            <a:r>
              <a:rPr lang="nl-NL" i="1" dirty="0">
                <a:solidFill>
                  <a:srgbClr val="0070C0"/>
                </a:solidFill>
              </a:rPr>
              <a:t>begroting</a:t>
            </a:r>
            <a:r>
              <a:rPr lang="nl-NL" dirty="0">
                <a:solidFill>
                  <a:prstClr val="black"/>
                </a:solidFill>
              </a:rPr>
              <a:t> (de komende periode)</a:t>
            </a:r>
            <a:r>
              <a:rPr lang="nl-NL" dirty="0"/>
              <a:t> </a:t>
            </a:r>
          </a:p>
          <a:p>
            <a:r>
              <a:rPr lang="nl-NL" dirty="0"/>
              <a:t>Exploitatie</a:t>
            </a:r>
            <a:r>
              <a:rPr lang="nl-NL" i="1" dirty="0">
                <a:solidFill>
                  <a:srgbClr val="0070C0"/>
                </a:solidFill>
              </a:rPr>
              <a:t>overzicht</a:t>
            </a:r>
            <a:r>
              <a:rPr lang="nl-NL" i="1" dirty="0"/>
              <a:t> </a:t>
            </a:r>
            <a:r>
              <a:rPr lang="nl-NL" dirty="0"/>
              <a:t>(de afgelopen periode)</a:t>
            </a:r>
          </a:p>
          <a:p>
            <a:endParaRPr lang="nl-NL" dirty="0">
              <a:solidFill>
                <a:prstClr val="black"/>
              </a:solidFill>
            </a:endParaRP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pic>
        <p:nvPicPr>
          <p:cNvPr id="2050" name="Picture 2" descr="Afbeeldingsresultaat voor winst verl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41305" y="2352113"/>
            <a:ext cx="2812495" cy="2812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195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b="20635"/>
          <a:stretch/>
        </p:blipFill>
        <p:spPr>
          <a:xfrm>
            <a:off x="3540468" y="1690688"/>
            <a:ext cx="5111063" cy="4267211"/>
          </a:xfrm>
          <a:prstGeom prst="rect">
            <a:avLst/>
          </a:prstGeom>
        </p:spPr>
      </p:pic>
      <p:sp>
        <p:nvSpPr>
          <p:cNvPr id="3" name="Titel 1"/>
          <p:cNvSpPr>
            <a:spLocks noGrp="1"/>
          </p:cNvSpPr>
          <p:nvPr>
            <p:ph type="title"/>
          </p:nvPr>
        </p:nvSpPr>
        <p:spPr>
          <a:xfrm>
            <a:off x="838200" y="365125"/>
            <a:ext cx="10515600" cy="1325563"/>
          </a:xfrm>
        </p:spPr>
        <p:txBody>
          <a:bodyPr/>
          <a:lstStyle/>
          <a:p>
            <a:r>
              <a:rPr lang="nl-NL" dirty="0"/>
              <a:t>Exploitatiebegroting 				</a:t>
            </a:r>
            <a:endParaRPr lang="nl-NL" sz="2000" i="1" dirty="0"/>
          </a:p>
        </p:txBody>
      </p:sp>
    </p:spTree>
    <p:extLst>
      <p:ext uri="{BB962C8B-B14F-4D97-AF65-F5344CB8AC3E}">
        <p14:creationId xmlns:p14="http://schemas.microsoft.com/office/powerpoint/2010/main" val="2698300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b="71517"/>
          <a:stretch/>
        </p:blipFill>
        <p:spPr>
          <a:xfrm>
            <a:off x="2063079" y="1879374"/>
            <a:ext cx="8065841" cy="2416855"/>
          </a:xfrm>
          <a:prstGeom prst="rect">
            <a:avLst/>
          </a:prstGeom>
        </p:spPr>
      </p:pic>
      <p:sp>
        <p:nvSpPr>
          <p:cNvPr id="3" name="Titel 1"/>
          <p:cNvSpPr>
            <a:spLocks noGrp="1"/>
          </p:cNvSpPr>
          <p:nvPr>
            <p:ph type="title"/>
          </p:nvPr>
        </p:nvSpPr>
        <p:spPr>
          <a:xfrm>
            <a:off x="838200" y="365125"/>
            <a:ext cx="10515600" cy="1325563"/>
          </a:xfrm>
        </p:spPr>
        <p:txBody>
          <a:bodyPr/>
          <a:lstStyle/>
          <a:p>
            <a:r>
              <a:rPr lang="nl-NL" dirty="0"/>
              <a:t>Exploitatiebegroting 				</a:t>
            </a:r>
            <a:endParaRPr lang="nl-NL" sz="2000" i="1" dirty="0"/>
          </a:p>
        </p:txBody>
      </p:sp>
    </p:spTree>
    <p:extLst>
      <p:ext uri="{BB962C8B-B14F-4D97-AF65-F5344CB8AC3E}">
        <p14:creationId xmlns:p14="http://schemas.microsoft.com/office/powerpoint/2010/main" val="3834294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838200" y="365125"/>
            <a:ext cx="10515600" cy="1325563"/>
          </a:xfrm>
        </p:spPr>
        <p:txBody>
          <a:bodyPr/>
          <a:lstStyle/>
          <a:p>
            <a:r>
              <a:rPr lang="nl-NL" dirty="0"/>
              <a:t>Exploitatiebegroting 				</a:t>
            </a:r>
            <a:endParaRPr lang="nl-NL" sz="2000" i="1" dirty="0"/>
          </a:p>
        </p:txBody>
      </p:sp>
      <p:sp>
        <p:nvSpPr>
          <p:cNvPr id="5" name="Tijdelijke aanduiding voor inhoud 2"/>
          <p:cNvSpPr>
            <a:spLocks noGrp="1"/>
          </p:cNvSpPr>
          <p:nvPr>
            <p:ph idx="1"/>
          </p:nvPr>
        </p:nvSpPr>
        <p:spPr>
          <a:xfrm>
            <a:off x="2820003" y="3212356"/>
            <a:ext cx="10515600" cy="1154299"/>
          </a:xfrm>
        </p:spPr>
        <p:txBody>
          <a:bodyPr/>
          <a:lstStyle/>
          <a:p>
            <a:r>
              <a:rPr lang="nl-NL" dirty="0"/>
              <a:t>Omzet inclusief BTW (</a:t>
            </a:r>
            <a:r>
              <a:rPr lang="nl-NL" b="1" dirty="0"/>
              <a:t>consumenten</a:t>
            </a:r>
            <a:r>
              <a:rPr lang="nl-NL" dirty="0"/>
              <a:t>omzet)</a:t>
            </a:r>
          </a:p>
          <a:p>
            <a:r>
              <a:rPr lang="nl-NL" dirty="0"/>
              <a:t>Omzet exclusief BTW (</a:t>
            </a:r>
            <a:r>
              <a:rPr lang="nl-NL" b="1" dirty="0"/>
              <a:t>bedrijfs</a:t>
            </a:r>
            <a:r>
              <a:rPr lang="nl-NL" dirty="0"/>
              <a:t>omzet)</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
        <p:nvSpPr>
          <p:cNvPr id="6" name="Tekstvak 5">
            <a:extLst>
              <a:ext uri="{FF2B5EF4-FFF2-40B4-BE49-F238E27FC236}">
                <a16:creationId xmlns:a16="http://schemas.microsoft.com/office/drawing/2014/main" id="{C3C734B6-F8A4-4766-945F-CEC0391BD074}"/>
              </a:ext>
            </a:extLst>
          </p:cNvPr>
          <p:cNvSpPr txBox="1"/>
          <p:nvPr/>
        </p:nvSpPr>
        <p:spPr>
          <a:xfrm>
            <a:off x="2578337" y="1963291"/>
            <a:ext cx="7035325" cy="707886"/>
          </a:xfrm>
          <a:prstGeom prst="rect">
            <a:avLst/>
          </a:prstGeom>
          <a:noFill/>
        </p:spPr>
        <p:txBody>
          <a:bodyPr wrap="square">
            <a:spAutoFit/>
          </a:bodyPr>
          <a:lstStyle/>
          <a:p>
            <a:pPr marL="0" indent="0" algn="ctr">
              <a:buNone/>
            </a:pPr>
            <a:r>
              <a:rPr lang="nl-NL" sz="4000" b="1" dirty="0">
                <a:solidFill>
                  <a:srgbClr val="0070C0"/>
                </a:solidFill>
              </a:rPr>
              <a:t>Omzet = </a:t>
            </a:r>
            <a:r>
              <a:rPr lang="nl-NL" sz="4000" b="1" dirty="0">
                <a:solidFill>
                  <a:srgbClr val="FFC000"/>
                </a:solidFill>
              </a:rPr>
              <a:t>afzet</a:t>
            </a:r>
            <a:r>
              <a:rPr lang="nl-NL" sz="4000" b="1" dirty="0">
                <a:solidFill>
                  <a:srgbClr val="0070C0"/>
                </a:solidFill>
              </a:rPr>
              <a:t> x </a:t>
            </a:r>
            <a:r>
              <a:rPr lang="nl-NL" sz="4000" b="1" dirty="0">
                <a:solidFill>
                  <a:srgbClr val="FF0000"/>
                </a:solidFill>
              </a:rPr>
              <a:t>verkoopprijs</a:t>
            </a:r>
          </a:p>
        </p:txBody>
      </p:sp>
    </p:spTree>
    <p:extLst>
      <p:ext uri="{BB962C8B-B14F-4D97-AF65-F5344CB8AC3E}">
        <p14:creationId xmlns:p14="http://schemas.microsoft.com/office/powerpoint/2010/main" val="2414934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838200" y="365125"/>
            <a:ext cx="10515600" cy="1325563"/>
          </a:xfrm>
        </p:spPr>
        <p:txBody>
          <a:bodyPr/>
          <a:lstStyle/>
          <a:p>
            <a:r>
              <a:rPr lang="nl-NL" dirty="0"/>
              <a:t>Exploitatiebegroting 				</a:t>
            </a:r>
            <a:endParaRPr lang="nl-NL" sz="2000" i="1" dirty="0"/>
          </a:p>
        </p:txBody>
      </p:sp>
      <p:sp>
        <p:nvSpPr>
          <p:cNvPr id="6" name="Tekstvak 5">
            <a:extLst>
              <a:ext uri="{FF2B5EF4-FFF2-40B4-BE49-F238E27FC236}">
                <a16:creationId xmlns:a16="http://schemas.microsoft.com/office/drawing/2014/main" id="{C3C734B6-F8A4-4766-945F-CEC0391BD074}"/>
              </a:ext>
            </a:extLst>
          </p:cNvPr>
          <p:cNvSpPr txBox="1"/>
          <p:nvPr/>
        </p:nvSpPr>
        <p:spPr>
          <a:xfrm>
            <a:off x="2150869" y="2014566"/>
            <a:ext cx="7890261" cy="707886"/>
          </a:xfrm>
          <a:prstGeom prst="rect">
            <a:avLst/>
          </a:prstGeom>
          <a:noFill/>
        </p:spPr>
        <p:txBody>
          <a:bodyPr wrap="square">
            <a:spAutoFit/>
          </a:bodyPr>
          <a:lstStyle/>
          <a:p>
            <a:pPr marL="0" indent="0" algn="ctr">
              <a:buNone/>
            </a:pPr>
            <a:r>
              <a:rPr lang="nl-NL" sz="4000" b="1" dirty="0">
                <a:solidFill>
                  <a:srgbClr val="0070C0"/>
                </a:solidFill>
              </a:rPr>
              <a:t>Inkoopwaarde van de omzet (IWO)</a:t>
            </a:r>
            <a:endParaRPr lang="nl-NL" sz="4000" b="1" dirty="0">
              <a:solidFill>
                <a:srgbClr val="FF0000"/>
              </a:solidFill>
            </a:endParaRPr>
          </a:p>
        </p:txBody>
      </p:sp>
      <p:sp>
        <p:nvSpPr>
          <p:cNvPr id="10" name="Tekstvak 9">
            <a:extLst>
              <a:ext uri="{FF2B5EF4-FFF2-40B4-BE49-F238E27FC236}">
                <a16:creationId xmlns:a16="http://schemas.microsoft.com/office/drawing/2014/main" id="{130D4AB7-7DB0-4ECC-B4AE-20D53D9C2809}"/>
              </a:ext>
            </a:extLst>
          </p:cNvPr>
          <p:cNvSpPr txBox="1"/>
          <p:nvPr/>
        </p:nvSpPr>
        <p:spPr>
          <a:xfrm>
            <a:off x="3047287" y="3427663"/>
            <a:ext cx="6097424" cy="707886"/>
          </a:xfrm>
          <a:prstGeom prst="rect">
            <a:avLst/>
          </a:prstGeom>
          <a:noFill/>
        </p:spPr>
        <p:txBody>
          <a:bodyPr wrap="square">
            <a:spAutoFit/>
          </a:bodyPr>
          <a:lstStyle/>
          <a:p>
            <a:r>
              <a:rPr lang="nl-NL" sz="4000" b="1" dirty="0">
                <a:solidFill>
                  <a:srgbClr val="0070C0"/>
                </a:solidFill>
              </a:rPr>
              <a:t>IWO = </a:t>
            </a:r>
            <a:r>
              <a:rPr lang="nl-NL" sz="4000" b="1" dirty="0">
                <a:solidFill>
                  <a:srgbClr val="FFC000"/>
                </a:solidFill>
              </a:rPr>
              <a:t>afzet</a:t>
            </a:r>
            <a:r>
              <a:rPr lang="nl-NL" sz="4000" b="1" dirty="0">
                <a:solidFill>
                  <a:srgbClr val="0070C0"/>
                </a:solidFill>
              </a:rPr>
              <a:t> x </a:t>
            </a:r>
            <a:r>
              <a:rPr lang="nl-NL" sz="4000" b="1" dirty="0">
                <a:solidFill>
                  <a:srgbClr val="FF0000"/>
                </a:solidFill>
              </a:rPr>
              <a:t>inkoopprijs</a:t>
            </a:r>
            <a:endParaRPr lang="nl-NL" sz="4000" dirty="0"/>
          </a:p>
        </p:txBody>
      </p:sp>
    </p:spTree>
    <p:extLst>
      <p:ext uri="{BB962C8B-B14F-4D97-AF65-F5344CB8AC3E}">
        <p14:creationId xmlns:p14="http://schemas.microsoft.com/office/powerpoint/2010/main" val="231111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8232E020-FEB9-4C5A-9276-3D5C45444968}"/>
</file>

<file path=customXml/itemProps2.xml><?xml version="1.0" encoding="utf-8"?>
<ds:datastoreItem xmlns:ds="http://schemas.openxmlformats.org/officeDocument/2006/customXml" ds:itemID="{FE4BB540-5D31-453C-8752-4234FBC3EFBE}"/>
</file>

<file path=customXml/itemProps3.xml><?xml version="1.0" encoding="utf-8"?>
<ds:datastoreItem xmlns:ds="http://schemas.openxmlformats.org/officeDocument/2006/customXml" ds:itemID="{58947DDE-A061-438A-8C0E-F83B244B46FF}"/>
</file>

<file path=docProps/app.xml><?xml version="1.0" encoding="utf-8"?>
<Properties xmlns="http://schemas.openxmlformats.org/officeDocument/2006/extended-properties" xmlns:vt="http://schemas.openxmlformats.org/officeDocument/2006/docPropsVTypes">
  <TotalTime>426</TotalTime>
  <Words>301</Words>
  <Application>Microsoft Office PowerPoint</Application>
  <PresentationFormat>Breedbeeld</PresentationFormat>
  <Paragraphs>78</Paragraphs>
  <Slides>10</Slides>
  <Notes>0</Notes>
  <HiddenSlides>0</HiddenSlides>
  <MMClips>0</MMClips>
  <ScaleCrop>false</ScaleCrop>
  <HeadingPairs>
    <vt:vector size="8" baseType="variant">
      <vt:variant>
        <vt:lpstr>Gebruikte lettertypen</vt:lpstr>
      </vt:variant>
      <vt:variant>
        <vt:i4>5</vt:i4>
      </vt:variant>
      <vt:variant>
        <vt:lpstr>Thema</vt:lpstr>
      </vt:variant>
      <vt:variant>
        <vt:i4>2</vt:i4>
      </vt:variant>
      <vt:variant>
        <vt:lpstr>Ingesloten OLE-bronprogramma's</vt:lpstr>
      </vt:variant>
      <vt:variant>
        <vt:i4>1</vt:i4>
      </vt:variant>
      <vt:variant>
        <vt:lpstr>Diatitels</vt:lpstr>
      </vt:variant>
      <vt:variant>
        <vt:i4>10</vt:i4>
      </vt:variant>
    </vt:vector>
  </HeadingPairs>
  <TitlesOfParts>
    <vt:vector size="18" baseType="lpstr">
      <vt:lpstr>Arial</vt:lpstr>
      <vt:lpstr>Arial Black</vt:lpstr>
      <vt:lpstr>Calibri</vt:lpstr>
      <vt:lpstr>Calibri Light</vt:lpstr>
      <vt:lpstr>Wingdings</vt:lpstr>
      <vt:lpstr>1_Kantoorthema</vt:lpstr>
      <vt:lpstr>ThemaYuverta</vt:lpstr>
      <vt:lpstr>Document</vt:lpstr>
      <vt:lpstr>Probleem! </vt:lpstr>
      <vt:lpstr>PowerPoint-presentatie</vt:lpstr>
      <vt:lpstr>Financieel Management  Exploitatiebegroting en brutowinst </vt:lpstr>
      <vt:lpstr>Financieel Management </vt:lpstr>
      <vt:lpstr>Exploitatiebegroting     </vt:lpstr>
      <vt:lpstr>Exploitatiebegroting     </vt:lpstr>
      <vt:lpstr>Exploitatiebegroting     </vt:lpstr>
      <vt:lpstr>Exploitatiebegroting     </vt:lpstr>
      <vt:lpstr>Exploitatiebegroting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Probleem! </dc:title>
  <dc:creator>Gerjan de Ruiter</dc:creator>
  <cp:lastModifiedBy>Gerjan de Ruiter</cp:lastModifiedBy>
  <cp:revision>1</cp:revision>
  <dcterms:created xsi:type="dcterms:W3CDTF">2022-11-23T07:33:54Z</dcterms:created>
  <dcterms:modified xsi:type="dcterms:W3CDTF">2022-11-23T14:39:56Z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